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2714380-9D98-4B9B-B4F2-1BBA6693FF85}" type="datetimeFigureOut">
              <a:rPr lang="en-US" smtClean="0"/>
              <a:t>1/7/2025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B99EAD9-6F9F-499A-A960-2F6D8729B19E}"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99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2714380-9D98-4B9B-B4F2-1BBA6693FF85}"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9EAD9-6F9F-499A-A960-2F6D8729B19E}" type="slidenum">
              <a:rPr lang="en-US" smtClean="0"/>
              <a:t>‹#›</a:t>
            </a:fld>
            <a:endParaRPr lang="en-US"/>
          </a:p>
        </p:txBody>
      </p:sp>
    </p:spTree>
    <p:extLst>
      <p:ext uri="{BB962C8B-B14F-4D97-AF65-F5344CB8AC3E}">
        <p14:creationId xmlns:p14="http://schemas.microsoft.com/office/powerpoint/2010/main" val="420300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714380-9D98-4B9B-B4F2-1BBA6693FF8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EAD9-6F9F-499A-A960-2F6D8729B19E}"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677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714380-9D98-4B9B-B4F2-1BBA6693FF8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EAD9-6F9F-499A-A960-2F6D8729B19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3304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714380-9D98-4B9B-B4F2-1BBA6693FF8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EAD9-6F9F-499A-A960-2F6D8729B19E}" type="slidenum">
              <a:rPr lang="en-US" smtClean="0"/>
              <a:t>‹#›</a:t>
            </a:fld>
            <a:endParaRPr lang="en-US"/>
          </a:p>
        </p:txBody>
      </p:sp>
    </p:spTree>
    <p:extLst>
      <p:ext uri="{BB962C8B-B14F-4D97-AF65-F5344CB8AC3E}">
        <p14:creationId xmlns:p14="http://schemas.microsoft.com/office/powerpoint/2010/main" val="175871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714380-9D98-4B9B-B4F2-1BBA6693FF8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EAD9-6F9F-499A-A960-2F6D8729B19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6600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714380-9D98-4B9B-B4F2-1BBA6693FF8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EAD9-6F9F-499A-A960-2F6D8729B19E}"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3526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714380-9D98-4B9B-B4F2-1BBA6693FF8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EAD9-6F9F-499A-A960-2F6D8729B19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88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714380-9D98-4B9B-B4F2-1BBA6693FF8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EAD9-6F9F-499A-A960-2F6D8729B19E}"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02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714380-9D98-4B9B-B4F2-1BBA6693FF8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EAD9-6F9F-499A-A960-2F6D8729B19E}" type="slidenum">
              <a:rPr lang="en-US" smtClean="0"/>
              <a:t>‹#›</a:t>
            </a:fld>
            <a:endParaRPr lang="en-US"/>
          </a:p>
        </p:txBody>
      </p:sp>
    </p:spTree>
    <p:extLst>
      <p:ext uri="{BB962C8B-B14F-4D97-AF65-F5344CB8AC3E}">
        <p14:creationId xmlns:p14="http://schemas.microsoft.com/office/powerpoint/2010/main" val="264550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714380-9D98-4B9B-B4F2-1BBA6693FF8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EAD9-6F9F-499A-A960-2F6D8729B19E}"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502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714380-9D98-4B9B-B4F2-1BBA6693FF85}"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9EAD9-6F9F-499A-A960-2F6D8729B19E}" type="slidenum">
              <a:rPr lang="en-US" smtClean="0"/>
              <a:t>‹#›</a:t>
            </a:fld>
            <a:endParaRPr lang="en-US"/>
          </a:p>
        </p:txBody>
      </p:sp>
    </p:spTree>
    <p:extLst>
      <p:ext uri="{BB962C8B-B14F-4D97-AF65-F5344CB8AC3E}">
        <p14:creationId xmlns:p14="http://schemas.microsoft.com/office/powerpoint/2010/main" val="2987590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714380-9D98-4B9B-B4F2-1BBA6693FF85}"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9EAD9-6F9F-499A-A960-2F6D8729B19E}"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368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714380-9D98-4B9B-B4F2-1BBA6693FF85}"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9EAD9-6F9F-499A-A960-2F6D8729B19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549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14380-9D98-4B9B-B4F2-1BBA6693FF85}"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9EAD9-6F9F-499A-A960-2F6D8729B19E}" type="slidenum">
              <a:rPr lang="en-US" smtClean="0"/>
              <a:t>‹#›</a:t>
            </a:fld>
            <a:endParaRPr lang="en-US"/>
          </a:p>
        </p:txBody>
      </p:sp>
    </p:spTree>
    <p:extLst>
      <p:ext uri="{BB962C8B-B14F-4D97-AF65-F5344CB8AC3E}">
        <p14:creationId xmlns:p14="http://schemas.microsoft.com/office/powerpoint/2010/main" val="174482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2714380-9D98-4B9B-B4F2-1BBA6693FF85}"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9EAD9-6F9F-499A-A960-2F6D8729B19E}"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174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2714380-9D98-4B9B-B4F2-1BBA6693FF85}"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9EAD9-6F9F-499A-A960-2F6D8729B19E}" type="slidenum">
              <a:rPr lang="en-US" smtClean="0"/>
              <a:t>‹#›</a:t>
            </a:fld>
            <a:endParaRPr lang="en-US"/>
          </a:p>
        </p:txBody>
      </p:sp>
    </p:spTree>
    <p:extLst>
      <p:ext uri="{BB962C8B-B14F-4D97-AF65-F5344CB8AC3E}">
        <p14:creationId xmlns:p14="http://schemas.microsoft.com/office/powerpoint/2010/main" val="236842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714380-9D98-4B9B-B4F2-1BBA6693FF85}" type="datetimeFigureOut">
              <a:rPr lang="en-US" smtClean="0"/>
              <a:t>1/7/2025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99EAD9-6F9F-499A-A960-2F6D8729B19E}" type="slidenum">
              <a:rPr lang="en-US" smtClean="0"/>
              <a:t>‹#›</a:t>
            </a:fld>
            <a:endParaRPr lang="en-US"/>
          </a:p>
        </p:txBody>
      </p:sp>
    </p:spTree>
    <p:extLst>
      <p:ext uri="{BB962C8B-B14F-4D97-AF65-F5344CB8AC3E}">
        <p14:creationId xmlns:p14="http://schemas.microsoft.com/office/powerpoint/2010/main" val="4582967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Money Matters Topic 7</a:t>
            </a:r>
            <a:endParaRPr lang="en-US" dirty="0"/>
          </a:p>
        </p:txBody>
      </p:sp>
      <p:sp>
        <p:nvSpPr>
          <p:cNvPr id="3" name="Subtitle 2"/>
          <p:cNvSpPr>
            <a:spLocks noGrp="1"/>
          </p:cNvSpPr>
          <p:nvPr>
            <p:ph type="subTitle" idx="1"/>
          </p:nvPr>
        </p:nvSpPr>
        <p:spPr/>
        <p:txBody>
          <a:bodyPr>
            <a:normAutofit/>
          </a:bodyPr>
          <a:lstStyle/>
          <a:p>
            <a:r>
              <a:rPr lang="en-US" sz="2800" dirty="0" smtClean="0"/>
              <a:t>Credit and Credit Scores</a:t>
            </a:r>
            <a:endParaRPr lang="en-US" sz="2800" dirty="0"/>
          </a:p>
        </p:txBody>
      </p:sp>
    </p:spTree>
    <p:extLst>
      <p:ext uri="{BB962C8B-B14F-4D97-AF65-F5344CB8AC3E}">
        <p14:creationId xmlns:p14="http://schemas.microsoft.com/office/powerpoint/2010/main" val="272566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credit?</a:t>
            </a:r>
            <a:endParaRPr lang="en-US" dirty="0"/>
          </a:p>
        </p:txBody>
      </p:sp>
      <p:sp>
        <p:nvSpPr>
          <p:cNvPr id="3" name="Subtitle 2"/>
          <p:cNvSpPr>
            <a:spLocks noGrp="1"/>
          </p:cNvSpPr>
          <p:nvPr>
            <p:ph type="subTitle" idx="1"/>
          </p:nvPr>
        </p:nvSpPr>
        <p:spPr>
          <a:xfrm>
            <a:off x="2692398" y="3386664"/>
            <a:ext cx="6815669" cy="2057533"/>
          </a:xfrm>
        </p:spPr>
        <p:txBody>
          <a:bodyPr>
            <a:noAutofit/>
          </a:bodyPr>
          <a:lstStyle/>
          <a:p>
            <a:r>
              <a:rPr lang="en-US" sz="2400" dirty="0" smtClean="0"/>
              <a:t>Credit is your ability and worthiness to borrow money and pay it back in a reasonable timeframe. </a:t>
            </a:r>
          </a:p>
          <a:p>
            <a:r>
              <a:rPr lang="en-US" sz="2400" dirty="0" smtClean="0"/>
              <a:t>Institutions that lend money need some form of assurance that you can and will pay back whatever loan they provide. </a:t>
            </a:r>
            <a:endParaRPr lang="en-US" sz="2400" dirty="0"/>
          </a:p>
        </p:txBody>
      </p:sp>
    </p:spTree>
    <p:extLst>
      <p:ext uri="{BB962C8B-B14F-4D97-AF65-F5344CB8AC3E}">
        <p14:creationId xmlns:p14="http://schemas.microsoft.com/office/powerpoint/2010/main" val="664545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62163"/>
            <a:ext cx="9144000" cy="1023937"/>
          </a:xfrm>
        </p:spPr>
        <p:txBody>
          <a:bodyPr/>
          <a:lstStyle/>
          <a:p>
            <a:r>
              <a:rPr lang="en-US" dirty="0" smtClean="0"/>
              <a:t>Forms of Credit</a:t>
            </a:r>
            <a:endParaRPr lang="en-US" dirty="0"/>
          </a:p>
        </p:txBody>
      </p:sp>
      <p:sp>
        <p:nvSpPr>
          <p:cNvPr id="3" name="Subtitle 2"/>
          <p:cNvSpPr>
            <a:spLocks noGrp="1"/>
          </p:cNvSpPr>
          <p:nvPr>
            <p:ph type="subTitle" idx="1"/>
          </p:nvPr>
        </p:nvSpPr>
        <p:spPr>
          <a:xfrm>
            <a:off x="2363372" y="3615397"/>
            <a:ext cx="8304628" cy="1856936"/>
          </a:xfrm>
        </p:spPr>
        <p:txBody>
          <a:bodyPr>
            <a:normAutofit fontScale="92500" lnSpcReduction="20000"/>
          </a:bodyPr>
          <a:lstStyle/>
          <a:p>
            <a:r>
              <a:rPr lang="en-US" dirty="0" smtClean="0"/>
              <a:t>Credit Cards-apply and you usually can get one. </a:t>
            </a:r>
          </a:p>
          <a:p>
            <a:r>
              <a:rPr lang="en-US" dirty="0" smtClean="0"/>
              <a:t>More difficult credit sources include</a:t>
            </a:r>
          </a:p>
          <a:p>
            <a:r>
              <a:rPr lang="en-US" dirty="0" smtClean="0"/>
              <a:t>Personal Loans</a:t>
            </a:r>
          </a:p>
          <a:p>
            <a:r>
              <a:rPr lang="en-US" dirty="0" smtClean="0"/>
              <a:t>Mortgage</a:t>
            </a:r>
          </a:p>
          <a:p>
            <a:r>
              <a:rPr lang="en-US" dirty="0" smtClean="0"/>
              <a:t>Auto Loans</a:t>
            </a:r>
            <a:endParaRPr lang="en-US" dirty="0"/>
          </a:p>
        </p:txBody>
      </p:sp>
    </p:spTree>
    <p:extLst>
      <p:ext uri="{BB962C8B-B14F-4D97-AF65-F5344CB8AC3E}">
        <p14:creationId xmlns:p14="http://schemas.microsoft.com/office/powerpoint/2010/main" val="2333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is your credit-worthiness determined?</a:t>
            </a:r>
            <a:endParaRPr lang="en-US" dirty="0"/>
          </a:p>
        </p:txBody>
      </p:sp>
      <p:sp>
        <p:nvSpPr>
          <p:cNvPr id="3" name="Subtitle 2"/>
          <p:cNvSpPr>
            <a:spLocks noGrp="1"/>
          </p:cNvSpPr>
          <p:nvPr>
            <p:ph type="subTitle" idx="1"/>
          </p:nvPr>
        </p:nvSpPr>
        <p:spPr/>
        <p:txBody>
          <a:bodyPr>
            <a:noAutofit/>
          </a:bodyPr>
          <a:lstStyle/>
          <a:p>
            <a:r>
              <a:rPr lang="en-US" sz="2000" dirty="0" smtClean="0"/>
              <a:t>By your credit score. Your credit score factors things such as your income, your debt, your income to debt ratio, your history of making payments on time, credit cards (how many, spending limits, and balances), mortgage foreclosures, bankruptcies, auto repossessions, assets such as checking, savings, and retirement fund balances.</a:t>
            </a:r>
            <a:endParaRPr lang="en-US" sz="2000" dirty="0"/>
          </a:p>
        </p:txBody>
      </p:sp>
    </p:spTree>
    <p:extLst>
      <p:ext uri="{BB962C8B-B14F-4D97-AF65-F5344CB8AC3E}">
        <p14:creationId xmlns:p14="http://schemas.microsoft.com/office/powerpoint/2010/main" val="271797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Credit Scores</a:t>
            </a:r>
            <a:endParaRPr lang="en-US" dirty="0"/>
          </a:p>
        </p:txBody>
      </p:sp>
      <p:sp>
        <p:nvSpPr>
          <p:cNvPr id="3" name="Subtitle 2"/>
          <p:cNvSpPr>
            <a:spLocks noGrp="1"/>
          </p:cNvSpPr>
          <p:nvPr>
            <p:ph type="subTitle" idx="1"/>
          </p:nvPr>
        </p:nvSpPr>
        <p:spPr/>
        <p:txBody>
          <a:bodyPr>
            <a:noAutofit/>
          </a:bodyPr>
          <a:lstStyle/>
          <a:p>
            <a:r>
              <a:rPr lang="en-US" sz="2400" dirty="0" smtClean="0"/>
              <a:t>Usually a number between 300 and 850. The higher the number, the better your credit. Generally speaking, numbers at or above 690 are good and credit scores above 720 are considered excellent (source: Nerdwallet.com, 2022). </a:t>
            </a:r>
            <a:endParaRPr lang="en-US" sz="2400" dirty="0"/>
          </a:p>
        </p:txBody>
      </p:sp>
    </p:spTree>
    <p:extLst>
      <p:ext uri="{BB962C8B-B14F-4D97-AF65-F5344CB8AC3E}">
        <p14:creationId xmlns:p14="http://schemas.microsoft.com/office/powerpoint/2010/main" val="162299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Credit Score Sources</a:t>
            </a:r>
            <a:endParaRPr lang="en-US" dirty="0"/>
          </a:p>
        </p:txBody>
      </p:sp>
      <p:sp>
        <p:nvSpPr>
          <p:cNvPr id="3" name="Subtitle 2"/>
          <p:cNvSpPr>
            <a:spLocks noGrp="1"/>
          </p:cNvSpPr>
          <p:nvPr>
            <p:ph type="subTitle" idx="1"/>
          </p:nvPr>
        </p:nvSpPr>
        <p:spPr/>
        <p:txBody>
          <a:bodyPr>
            <a:noAutofit/>
          </a:bodyPr>
          <a:lstStyle/>
          <a:p>
            <a:r>
              <a:rPr lang="en-US" sz="2300" dirty="0" smtClean="0"/>
              <a:t>The 3 American companies that provide credit scores include Experian, Equifax, and Transunion. Most credit score applications report a score for all 3 companies. The all use similar, but slightly different formulas. </a:t>
            </a:r>
            <a:endParaRPr lang="en-US" sz="2300" dirty="0"/>
          </a:p>
        </p:txBody>
      </p:sp>
    </p:spTree>
    <p:extLst>
      <p:ext uri="{BB962C8B-B14F-4D97-AF65-F5344CB8AC3E}">
        <p14:creationId xmlns:p14="http://schemas.microsoft.com/office/powerpoint/2010/main" val="1237363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Credit Score Determination</a:t>
            </a:r>
            <a:endParaRPr lang="en-US" dirty="0"/>
          </a:p>
        </p:txBody>
      </p:sp>
      <p:sp>
        <p:nvSpPr>
          <p:cNvPr id="3" name="Subtitle 2"/>
          <p:cNvSpPr>
            <a:spLocks noGrp="1"/>
          </p:cNvSpPr>
          <p:nvPr>
            <p:ph type="subTitle" idx="1"/>
          </p:nvPr>
        </p:nvSpPr>
        <p:spPr/>
        <p:txBody>
          <a:bodyPr>
            <a:noAutofit/>
          </a:bodyPr>
          <a:lstStyle/>
          <a:p>
            <a:r>
              <a:rPr lang="en-US" sz="2300" dirty="0" smtClean="0"/>
              <a:t>Some people pay to get a credit score report when they feel like doing so. However, this is not a requirement unless you are applying for some form of credit. That could include a credit card or a loan application. </a:t>
            </a:r>
            <a:endParaRPr lang="en-US" sz="2300" dirty="0"/>
          </a:p>
        </p:txBody>
      </p:sp>
    </p:spTree>
    <p:extLst>
      <p:ext uri="{BB962C8B-B14F-4D97-AF65-F5344CB8AC3E}">
        <p14:creationId xmlns:p14="http://schemas.microsoft.com/office/powerpoint/2010/main" val="182278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Credit Scores</a:t>
            </a:r>
            <a:endParaRPr lang="en-US" dirty="0"/>
          </a:p>
        </p:txBody>
      </p:sp>
      <p:sp>
        <p:nvSpPr>
          <p:cNvPr id="3" name="Subtitle 2"/>
          <p:cNvSpPr>
            <a:spLocks noGrp="1"/>
          </p:cNvSpPr>
          <p:nvPr>
            <p:ph type="subTitle" idx="1"/>
          </p:nvPr>
        </p:nvSpPr>
        <p:spPr>
          <a:xfrm>
            <a:off x="2692398" y="3386664"/>
            <a:ext cx="6815669" cy="1591735"/>
          </a:xfrm>
        </p:spPr>
        <p:txBody>
          <a:bodyPr>
            <a:noAutofit/>
          </a:bodyPr>
          <a:lstStyle/>
          <a:p>
            <a:r>
              <a:rPr lang="en-US" sz="2300" dirty="0" smtClean="0"/>
              <a:t>Establish good working credit. This could include a credit card with a reasonable maximum credit that you pay off monthly. If you pay it off monthly, there is no interest charged. Other helpful credit builders include never missing payments, building assets, keeping debt minimum, and making good financial decisions. </a:t>
            </a:r>
            <a:endParaRPr lang="en-US" sz="2300" dirty="0"/>
          </a:p>
        </p:txBody>
      </p:sp>
    </p:spTree>
    <p:extLst>
      <p:ext uri="{BB962C8B-B14F-4D97-AF65-F5344CB8AC3E}">
        <p14:creationId xmlns:p14="http://schemas.microsoft.com/office/powerpoint/2010/main" val="19184856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A870C2B598C241B305BCAB1F4242B2" ma:contentTypeVersion="18" ma:contentTypeDescription="Create a new document." ma:contentTypeScope="" ma:versionID="fe6ae76090ee6ff141fb2888835597d0">
  <xsd:schema xmlns:xsd="http://www.w3.org/2001/XMLSchema" xmlns:xs="http://www.w3.org/2001/XMLSchema" xmlns:p="http://schemas.microsoft.com/office/2006/metadata/properties" xmlns:ns3="6030d41e-2c5e-4c17-aa69-3920c9b4b43e" xmlns:ns4="8efa2804-0e60-4ae3-80b9-93bd3095a15a" targetNamespace="http://schemas.microsoft.com/office/2006/metadata/properties" ma:root="true" ma:fieldsID="035ba01bed2ee95ebc39c52a3053b8d9" ns3:_="" ns4:_="">
    <xsd:import namespace="6030d41e-2c5e-4c17-aa69-3920c9b4b43e"/>
    <xsd:import namespace="8efa2804-0e60-4ae3-80b9-93bd3095a15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30d41e-2c5e-4c17-aa69-3920c9b4b4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fa2804-0e60-4ae3-80b9-93bd3095a1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030d41e-2c5e-4c17-aa69-3920c9b4b43e" xsi:nil="true"/>
  </documentManagement>
</p:properties>
</file>

<file path=customXml/itemProps1.xml><?xml version="1.0" encoding="utf-8"?>
<ds:datastoreItem xmlns:ds="http://schemas.openxmlformats.org/officeDocument/2006/customXml" ds:itemID="{065ABDD2-EAA7-4FE9-BCA4-55007A5C36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30d41e-2c5e-4c17-aa69-3920c9b4b43e"/>
    <ds:schemaRef ds:uri="8efa2804-0e60-4ae3-80b9-93bd3095a1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DA0A5D-516A-4C91-9788-C8C73AEE85B4}">
  <ds:schemaRefs>
    <ds:schemaRef ds:uri="http://schemas.microsoft.com/sharepoint/v3/contenttype/forms"/>
  </ds:schemaRefs>
</ds:datastoreItem>
</file>

<file path=customXml/itemProps3.xml><?xml version="1.0" encoding="utf-8"?>
<ds:datastoreItem xmlns:ds="http://schemas.openxmlformats.org/officeDocument/2006/customXml" ds:itemID="{820C731A-DCA8-4ACD-ACBB-D3B9AA1CC0C4}">
  <ds:schemaRefs>
    <ds:schemaRef ds:uri="http://purl.org/dc/terms/"/>
    <ds:schemaRef ds:uri="6030d41e-2c5e-4c17-aa69-3920c9b4b43e"/>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8efa2804-0e60-4ae3-80b9-93bd3095a15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Organic</Template>
  <TotalTime>64</TotalTime>
  <Words>336</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Money Matters Topic 7</vt:lpstr>
      <vt:lpstr>What is credit?</vt:lpstr>
      <vt:lpstr>Forms of Credit</vt:lpstr>
      <vt:lpstr>How is your credit-worthiness determined?</vt:lpstr>
      <vt:lpstr>Credit Scores</vt:lpstr>
      <vt:lpstr>Credit Score Sources</vt:lpstr>
      <vt:lpstr>Credit Score Determination</vt:lpstr>
      <vt:lpstr>Building Credit Scores</vt:lpstr>
    </vt:vector>
  </TitlesOfParts>
  <Company>HASD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Matters Topic 8</dc:title>
  <dc:creator>Randy Teter</dc:creator>
  <cp:lastModifiedBy>Randy Teter</cp:lastModifiedBy>
  <cp:revision>10</cp:revision>
  <dcterms:created xsi:type="dcterms:W3CDTF">2022-12-12T20:13:02Z</dcterms:created>
  <dcterms:modified xsi:type="dcterms:W3CDTF">2025-01-07T20:16:48Z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0x01010057A870C2B598C241B305BCAB1F4242B2</vt:lpwstr>
  </property>
</Properties>
</file>